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NanumGothicExtraBold"/>
      <p:bold r:id="rId28"/>
    </p:embeddedFont>
    <p:embeddedFont>
      <p:font typeface="Nanum Gothic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965AAD5-7F1A-4ADF-A652-844C2E018A71}">
  <a:tblStyle styleId="{3965AAD5-7F1A-4ADF-A652-844C2E018A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NanumGothicExtraBold-bold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anumGothic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NanumGothic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5813ef426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5813ef426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5813ef426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5813ef426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5813ef426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5813ef426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5813ef426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75813ef426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5813ef426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75813ef426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5813ef426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75813ef426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75813ef426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75813ef426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5813ef426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75813ef426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75813ef426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75813ef426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75813ef426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75813ef426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75813ef426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75813ef426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75813ef426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75813ef426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75813ef426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75813ef426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75813ef426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75813ef426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5813ef426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75813ef426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75813ef426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75813ef426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5813ef426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75813ef426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75813ef426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75813ef426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5813ef426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75813ef426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5813ef426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75813ef426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7200" y="152400"/>
            <a:ext cx="4533921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675" y="3513050"/>
            <a:ext cx="1821726" cy="182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35600" y="576915"/>
            <a:ext cx="1612000" cy="4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/>
        </p:nvSpPr>
        <p:spPr>
          <a:xfrm>
            <a:off x="7111802" y="970092"/>
            <a:ext cx="1472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ko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8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6" name="Google Shape;16;p2"/>
          <p:cNvSpPr txBox="1"/>
          <p:nvPr>
            <p:ph type="title"/>
          </p:nvPr>
        </p:nvSpPr>
        <p:spPr>
          <a:xfrm>
            <a:off x="3691750" y="1992500"/>
            <a:ext cx="5266200" cy="14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anumGothicExtraBold"/>
              <a:buNone/>
              <a:defRPr sz="40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73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" y="24088"/>
            <a:ext cx="646375" cy="6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Gothic"/>
              <a:buNone/>
              <a:defRPr b="1" sz="24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●"/>
              <a:defRPr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/>
        </p:nvSpPr>
        <p:spPr>
          <a:xfrm>
            <a:off x="7111802" y="970092"/>
            <a:ext cx="1472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ko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1" i="0" sz="8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3952074" y="2121000"/>
            <a:ext cx="47724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ko" sz="4000" u="none" cap="none" strike="noStrike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개발 </a:t>
            </a:r>
            <a:r>
              <a:rPr i="0" lang="ko" sz="4000" u="none" cap="none" strike="noStrike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환경 구축</a:t>
            </a:r>
            <a:endParaRPr i="0" sz="4000" u="none" cap="none" strike="noStrike">
              <a:solidFill>
                <a:srgbClr val="FFFFFF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3" name="Google Shape;63;p13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1" name="Google Shape;141;p22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0.3 이클립스 설치 및 설정</a:t>
            </a:r>
            <a:endParaRPr/>
          </a:p>
        </p:txBody>
      </p:sp>
      <p:sp>
        <p:nvSpPr>
          <p:cNvPr id="142" name="Google Shape;142;p22"/>
          <p:cNvSpPr txBox="1"/>
          <p:nvPr/>
        </p:nvSpPr>
        <p:spPr>
          <a:xfrm>
            <a:off x="207525" y="867375"/>
            <a:ext cx="73497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클립스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(Eclipse)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이클립스(Eclipse)는 가장 널리 쓰이는 통합 개발 환경(IDE : Integrated Development Environment) 중 하나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배포사이트 : https://www.eclipse.org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25" y="2122900"/>
            <a:ext cx="5080851" cy="25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3750" y="2122900"/>
            <a:ext cx="3304894" cy="25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0" name="Google Shape;150;p2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0.3 이클립스 설치 및 설정</a:t>
            </a:r>
            <a:endParaRPr/>
          </a:p>
        </p:txBody>
      </p:sp>
      <p:sp>
        <p:nvSpPr>
          <p:cNvPr id="151" name="Google Shape;151;p23"/>
          <p:cNvSpPr txBox="1"/>
          <p:nvPr/>
        </p:nvSpPr>
        <p:spPr>
          <a:xfrm>
            <a:off x="207525" y="867375"/>
            <a:ext cx="80643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이클립스(Eclipse)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다운로드 시 반드시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Eclipse IDE for Enterprise Java and Web Developers 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를 다운로드 해야 함.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파일 압축 해제 후 역시 C:\01DevelopKits 폴더로 이동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25" y="1994275"/>
            <a:ext cx="5081075" cy="27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900" y="1993200"/>
            <a:ext cx="3622275" cy="2782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9" name="Google Shape;159;p2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0.3 이클립스 설치 및 설정</a:t>
            </a:r>
            <a:endParaRPr/>
          </a:p>
        </p:txBody>
      </p:sp>
      <p:sp>
        <p:nvSpPr>
          <p:cNvPr id="160" name="Google Shape;160;p24"/>
          <p:cNvSpPr txBox="1"/>
          <p:nvPr/>
        </p:nvSpPr>
        <p:spPr>
          <a:xfrm>
            <a:off x="207525" y="867375"/>
            <a:ext cx="80643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이클립스(Eclipse) - 톰켓 연동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Servers 탭 선택 ⇒ 아래의 링크 클릭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Apache ⇒ Tomcat v10.1 Server 선택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59" y="1582855"/>
            <a:ext cx="578167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2855175"/>
            <a:ext cx="3682915" cy="21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68" name="Google Shape;168;p2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0.3 이클립스 설치 및 설정</a:t>
            </a:r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207525" y="867375"/>
            <a:ext cx="80643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이클립스(Eclipse) - 톰켓 연동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[Browse] 버튼을 눌러 톰캣이 설치된 폴더를 선택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JRE는 우리가 설치한 OpenJDK17을 사용하기 위해 [Installed JREs..]를 클릭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874725"/>
            <a:ext cx="3782125" cy="31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8750" y="1875050"/>
            <a:ext cx="3821990" cy="31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7" name="Google Shape;177;p2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0.3 이클립스 설치 및 설정</a:t>
            </a: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207525" y="867375"/>
            <a:ext cx="80643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이클립스(Eclipse) - 톰켓 연동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기존의 jre(default)는 삭제한 후  Add 클릭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Standard VM 선택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896900"/>
            <a:ext cx="3671326" cy="32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726" y="1896900"/>
            <a:ext cx="3594115" cy="18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6" name="Google Shape;186;p27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0.3 이클립스 설치 및 설정</a:t>
            </a:r>
            <a:endParaRPr/>
          </a:p>
        </p:txBody>
      </p:sp>
      <p:sp>
        <p:nvSpPr>
          <p:cNvPr id="187" name="Google Shape;187;p27"/>
          <p:cNvSpPr txBox="1"/>
          <p:nvPr/>
        </p:nvSpPr>
        <p:spPr>
          <a:xfrm>
            <a:off x="207525" y="867375"/>
            <a:ext cx="80643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이클립스(Eclipse) - 톰켓 연동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[Directory]를 클릭해서 jdk-17이 설치된 디렉터리를 선택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우리가 등록한 jdb-17로 default JRE가 변경된것을 확인 후 설정 완료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949850"/>
            <a:ext cx="3033926" cy="30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7325" y="2008550"/>
            <a:ext cx="3613300" cy="298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95" name="Google Shape;195;p28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0.4 첫번째 JSP 예제</a:t>
            </a:r>
            <a:endParaRPr/>
          </a:p>
        </p:txBody>
      </p:sp>
      <p:sp>
        <p:nvSpPr>
          <p:cNvPr id="196" name="Google Shape;196;p28"/>
          <p:cNvSpPr txBox="1"/>
          <p:nvPr/>
        </p:nvSpPr>
        <p:spPr>
          <a:xfrm>
            <a:off x="207525" y="867375"/>
            <a:ext cx="80643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생성 및 JSP 예제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메뉴에서 [Dynamic Web Project] 를 선택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생성 시 [Dynamic web module version]을 5.0으로 설정해야 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17" y="1656309"/>
            <a:ext cx="481012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3617175"/>
            <a:ext cx="4929050" cy="11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4" name="Google Shape;204;p29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0.4 첫번째 JSP 예제</a:t>
            </a:r>
            <a:endParaRPr/>
          </a:p>
        </p:txBody>
      </p:sp>
      <p:sp>
        <p:nvSpPr>
          <p:cNvPr id="205" name="Google Shape;205;p29"/>
          <p:cNvSpPr txBox="1"/>
          <p:nvPr/>
        </p:nvSpPr>
        <p:spPr>
          <a:xfrm>
            <a:off x="207525" y="867375"/>
            <a:ext cx="80643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생성 및 JSP 예제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웹 모듈 설정 화면에서 “Generate web.xml deployment descriptor” 체크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225" y="1691100"/>
            <a:ext cx="3808432" cy="18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/>
          <p:nvPr/>
        </p:nvSpPr>
        <p:spPr>
          <a:xfrm>
            <a:off x="261025" y="3629025"/>
            <a:ext cx="8349600" cy="1392900"/>
          </a:xfrm>
          <a:prstGeom prst="roundRect">
            <a:avLst>
              <a:gd fmla="val 9403" name="adj"/>
            </a:avLst>
          </a:prstGeom>
          <a:solidFill>
            <a:srgbClr val="C9DAF8"/>
          </a:solidFill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/>
              <a:t>배포 서술자(web.xml)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웹 애플리케이션의 환경설정 정보를 담은 파일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WAS(Web Application Server)가 처음 구동될 때 이 파일을 읽어 설정 내용을 톰캣에 적용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서블릿 설정, 필터 설정, 웰컴 파일 목록 등의 설정을 할 수 있음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3" name="Google Shape;213;p30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0.4 첫번째 JSP 예제</a:t>
            </a:r>
            <a:endParaRPr/>
          </a:p>
        </p:txBody>
      </p:sp>
      <p:sp>
        <p:nvSpPr>
          <p:cNvPr id="214" name="Google Shape;214;p30"/>
          <p:cNvSpPr txBox="1"/>
          <p:nvPr/>
        </p:nvSpPr>
        <p:spPr>
          <a:xfrm>
            <a:off x="207525" y="867375"/>
            <a:ext cx="80643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생성 및 JSP 예제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93300"/>
            <a:ext cx="6064650" cy="37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1" name="Google Shape;221;p31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0.4 첫번째 JSP 예제</a:t>
            </a:r>
            <a:endParaRPr/>
          </a:p>
        </p:txBody>
      </p:sp>
      <p:sp>
        <p:nvSpPr>
          <p:cNvPr id="222" name="Google Shape;222;p31"/>
          <p:cNvSpPr txBox="1"/>
          <p:nvPr/>
        </p:nvSpPr>
        <p:spPr>
          <a:xfrm>
            <a:off x="207525" y="867375"/>
            <a:ext cx="80643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생성 및 JSP 예제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3" name="Google Shape;223;p31"/>
          <p:cNvSpPr txBox="1"/>
          <p:nvPr/>
        </p:nvSpPr>
        <p:spPr>
          <a:xfrm>
            <a:off x="229142" y="1192732"/>
            <a:ext cx="34803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0-1] HelloJSP.jsp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224" name="Google Shape;224;p31"/>
          <p:cNvGraphicFramePr/>
          <p:nvPr/>
        </p:nvGraphicFramePr>
        <p:xfrm>
          <a:off x="369274" y="15792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{3965AAD5-7F1A-4ADF-A652-844C2E018A71}</a:tableStyleId>
              </a:tblPr>
              <a:tblGrid>
                <a:gridCol w="8325350"/>
              </a:tblGrid>
              <a:tr h="3413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&lt;%@ page language="java" contentType="text/html; charset=UTF-8"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   pageEncoding="UTF-8"%&gt;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&lt;%!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String str1 = "JSP";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String str2 = "안녕하세요..!!";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%&gt;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&lt;body&gt;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   &lt;h2&gt;처음 만들어보는 &lt;%= str1 %&gt;&lt;/h2&gt;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   &lt;p&gt;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       &lt;%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       out.println(str2 + str1 + "입니다. 열공합시다^^*");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       %&gt;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   &lt;/p&gt;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&lt;/body&gt;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목표 및 순서</a:t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175100" y="846850"/>
            <a:ext cx="8700900" cy="4065000"/>
          </a:xfrm>
          <a:prstGeom prst="roundRect">
            <a:avLst>
              <a:gd fmla="val 4538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Nanum Gothic"/>
                <a:ea typeface="Nanum Gothic"/>
                <a:cs typeface="Nanum Gothic"/>
                <a:sym typeface="Nanum Gothic"/>
              </a:rPr>
              <a:t>▣ 학습 목표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●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이 책으로 JSP 학습에 필요한 기본 도구들을 간략히 설명하고, 설치 및 설정을 진행합니다.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학습 순서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실습을 위한 도구들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</a:pP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OpenJDK 17: 자바 프로그램을 컴파일하고 실행해주는 기본 도구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</a:pP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톰캣 10.1.x : JSP와 서블릿을 실행하기 위한 웹 서버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</a:pP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이클립스 : 전체 도구를 아우르는 통합 개발 환경(IDE)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</a:pP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Oracle 21c Express Edition : 데이터베이스 관리 시스템(5장에서 설치)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</a:pP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SQL Developer : 그래픽 기반(GUI)의 Oracle 관리 도구(5장에서 설치)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13" y="2031371"/>
            <a:ext cx="6144350" cy="97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30" name="Google Shape;230;p32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0.4 첫번째 JSP 예제</a:t>
            </a:r>
            <a:endParaRPr/>
          </a:p>
        </p:txBody>
      </p:sp>
      <p:sp>
        <p:nvSpPr>
          <p:cNvPr id="231" name="Google Shape;231;p32"/>
          <p:cNvSpPr txBox="1"/>
          <p:nvPr/>
        </p:nvSpPr>
        <p:spPr>
          <a:xfrm>
            <a:off x="207525" y="867375"/>
            <a:ext cx="80643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생성 및 JSP 예제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실행방법1 : 메뉴 ⇒ [Run] 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⇒ 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[Run As] 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⇒ 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[Run on Server]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실행방법2 : 단축키 Ctrl + F11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실행할 웹 서버로 Tomcat v10.1이 선택됐는지 확인한 후 Finish 클릭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145875"/>
            <a:ext cx="3374225" cy="29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2"/>
          <p:cNvSpPr txBox="1"/>
          <p:nvPr/>
        </p:nvSpPr>
        <p:spPr>
          <a:xfrm>
            <a:off x="3700825" y="2222075"/>
            <a:ext cx="4795500" cy="14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highlight>
                  <a:srgbClr val="FF00FF"/>
                </a:highlight>
                <a:latin typeface="Nanum Gothic"/>
                <a:ea typeface="Nanum Gothic"/>
                <a:cs typeface="Nanum Gothic"/>
                <a:sym typeface="Nanum Gothic"/>
              </a:rPr>
              <a:t>[Note]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>
                <a:solidFill>
                  <a:srgbClr val="FF00FF"/>
                </a:solidFill>
                <a:latin typeface="Nanum Gothic"/>
                <a:ea typeface="Nanum Gothic"/>
                <a:cs typeface="Nanum Gothic"/>
                <a:sym typeface="Nanum Gothic"/>
              </a:rPr>
              <a:t>“Always use this server when running this project” 항목을 체크해두면 재실행 시 Tomcat을 다시 선택하지 않아도 됨.</a:t>
            </a:r>
            <a:endParaRPr>
              <a:solidFill>
                <a:srgbClr val="FF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4" name="Google Shape;23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6644" y="3248019"/>
            <a:ext cx="508635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40" name="Google Shape;240;p3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마무리</a:t>
            </a:r>
            <a:endParaRPr/>
          </a:p>
        </p:txBody>
      </p:sp>
      <p:sp>
        <p:nvSpPr>
          <p:cNvPr id="241" name="Google Shape;241;p33"/>
          <p:cNvSpPr txBox="1"/>
          <p:nvPr>
            <p:ph type="title"/>
          </p:nvPr>
        </p:nvSpPr>
        <p:spPr>
          <a:xfrm>
            <a:off x="311700" y="219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본격적인 JSP 학습을 시작할 수 있는 환경이 모두 갖춰졌으니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이제부터 함께 열심히 공부해봅시다.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42" name="Google Shape;2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3325" y="3676200"/>
            <a:ext cx="1319625" cy="13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0.1 JDK 설치 및 설정</a:t>
            </a:r>
            <a:endParaRPr/>
          </a:p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207525" y="867375"/>
            <a:ext cx="73497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JDK(Java Development Kit)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자바 개발에서 없어서는 안될 기본 개발 도구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2023년 현재 LTS 버전인 JDK 17을 설치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배포사이트 : https://jdk.java.net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45575"/>
            <a:ext cx="3697578" cy="18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8575" y="2245575"/>
            <a:ext cx="4866374" cy="206954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/>
          <p:nvPr/>
        </p:nvSpPr>
        <p:spPr>
          <a:xfrm>
            <a:off x="4995694" y="3989691"/>
            <a:ext cx="2430900" cy="16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15"/>
          <p:cNvCxnSpPr/>
          <p:nvPr/>
        </p:nvCxnSpPr>
        <p:spPr>
          <a:xfrm flipH="1">
            <a:off x="1461200" y="2998275"/>
            <a:ext cx="237900" cy="248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0.1 JDK 설치 및 설정</a:t>
            </a:r>
            <a:endParaRPr/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207525" y="867375"/>
            <a:ext cx="73497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JDK 환경 변수 설정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75" y="1431700"/>
            <a:ext cx="4179300" cy="27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775" y="750292"/>
            <a:ext cx="3795675" cy="4323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0.1 JDK 설치 및 설정</a:t>
            </a:r>
            <a:endParaRPr/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207525" y="867375"/>
            <a:ext cx="73497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JDK 환경 변수 설정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25" y="1213575"/>
            <a:ext cx="3028325" cy="384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600" y="1213575"/>
            <a:ext cx="483870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0.1 JDK 설치 및 설정</a:t>
            </a:r>
            <a:endParaRPr/>
          </a:p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207525" y="867375"/>
            <a:ext cx="73497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JDK 환경 변수 설정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350" y="1214000"/>
            <a:ext cx="3052150" cy="38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4900" y="1214000"/>
            <a:ext cx="3971048" cy="37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0.1 JDK 설치 및 설정</a:t>
            </a:r>
            <a:endParaRPr/>
          </a:p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207525" y="867375"/>
            <a:ext cx="73497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JDK 환경 변수 설정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322525"/>
            <a:ext cx="31242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3113225"/>
            <a:ext cx="6143625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4" name="Google Shape;124;p20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0.2 톰켓 설치</a:t>
            </a:r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207525" y="867375"/>
            <a:ext cx="79506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톰켓(Tomcat)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아파치 톰캣(Apache Tomcat)은 아파치 소프트웨어 재단에서 제공하는 웹 애플리케이션 서버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JSP와 서블릿 등 동적 웹 개발에 필요한 기술을 지원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배포사이트 : http ://tomcat.apache.org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321775"/>
            <a:ext cx="6434999" cy="25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2" name="Google Shape;132;p21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0.2 톰켓 설치</a:t>
            </a:r>
            <a:endParaRPr/>
          </a:p>
        </p:txBody>
      </p:sp>
      <p:sp>
        <p:nvSpPr>
          <p:cNvPr id="133" name="Google Shape;133;p21"/>
          <p:cNvSpPr txBox="1"/>
          <p:nvPr/>
        </p:nvSpPr>
        <p:spPr>
          <a:xfrm>
            <a:off x="207525" y="867375"/>
            <a:ext cx="73497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톰켓(Tomcat)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아래로 스크롤해서 [64-bit Windows zip] 링크를 클릭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</a:rPr>
              <a:t>파일 압축 해제 후 OpenJDK 설치시 생성한 C:\01DevelopKits 폴더로 이동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59775"/>
            <a:ext cx="59531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59" y="3790000"/>
            <a:ext cx="5343525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